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75" r:id="rId4"/>
    <p:sldId id="257" r:id="rId5"/>
    <p:sldId id="264" r:id="rId6"/>
    <p:sldId id="265" r:id="rId7"/>
    <p:sldId id="258" r:id="rId8"/>
    <p:sldId id="267" r:id="rId9"/>
    <p:sldId id="259" r:id="rId10"/>
    <p:sldId id="260" r:id="rId11"/>
    <p:sldId id="261" r:id="rId12"/>
    <p:sldId id="262" r:id="rId13"/>
    <p:sldId id="268" r:id="rId14"/>
    <p:sldId id="273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53681-7CDC-651B-CB91-2FF6B70F4C48}" v="74" dt="2020-08-22T23:24:58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4" autoAdjust="0"/>
    <p:restoredTop sz="76179" autoAdjust="0"/>
  </p:normalViewPr>
  <p:slideViewPr>
    <p:cSldViewPr snapToGrid="0">
      <p:cViewPr varScale="1">
        <p:scale>
          <a:sx n="72" d="100"/>
          <a:sy n="72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b92d8161c025174aca9d90bd3dff83e27ffb0474a9d0c38b83de0a841f45c7f::" providerId="AD" clId="Web-{1F653681-7CDC-651B-CB91-2FF6B70F4C48}"/>
    <pc:docChg chg="modSld">
      <pc:chgData name="Guest User" userId="S::urn:spo:anon#9b92d8161c025174aca9d90bd3dff83e27ffb0474a9d0c38b83de0a841f45c7f::" providerId="AD" clId="Web-{1F653681-7CDC-651B-CB91-2FF6B70F4C48}" dt="2020-08-22T23:24:58.665" v="70" actId="1076"/>
      <pc:docMkLst>
        <pc:docMk/>
      </pc:docMkLst>
      <pc:sldChg chg="addSp delSp modSp">
        <pc:chgData name="Guest User" userId="S::urn:spo:anon#9b92d8161c025174aca9d90bd3dff83e27ffb0474a9d0c38b83de0a841f45c7f::" providerId="AD" clId="Web-{1F653681-7CDC-651B-CB91-2FF6B70F4C48}" dt="2020-08-22T23:24:58.665" v="70" actId="1076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1F653681-7CDC-651B-CB91-2FF6B70F4C48}" dt="2020-08-22T23:24:45.962" v="65" actId="20577"/>
          <ac:spMkLst>
            <pc:docMk/>
            <pc:sldMk cId="972430413" sldId="273"/>
            <ac:spMk id="3" creationId="{10418B4E-BD9A-4C43-A8F2-5EB5CB147FA3}"/>
          </ac:spMkLst>
        </pc:spChg>
        <pc:picChg chg="del">
          <ac:chgData name="Guest User" userId="S::urn:spo:anon#9b92d8161c025174aca9d90bd3dff83e27ffb0474a9d0c38b83de0a841f45c7f::" providerId="AD" clId="Web-{1F653681-7CDC-651B-CB91-2FF6B70F4C48}" dt="2020-08-22T23:22:45.604" v="0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49.134" v="67" actId="1076"/>
          <ac:picMkLst>
            <pc:docMk/>
            <pc:sldMk cId="972430413" sldId="273"/>
            <ac:picMk id="6" creationId="{9FBCFB06-59AD-43BF-956D-CFAD40329257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58.665" v="70" actId="1076"/>
          <ac:picMkLst>
            <pc:docMk/>
            <pc:sldMk cId="972430413" sldId="273"/>
            <ac:picMk id="10" creationId="{993E30B1-131D-4E2D-82F5-BF9027FEA8C6}"/>
          </ac:picMkLst>
        </pc:picChg>
      </pc:sldChg>
    </pc:docChg>
  </pc:docChgLst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23T02:02:13.945" v="317" actId="20577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 modNotesTx">
        <pc:chgData name="Yih Foo" userId="91e36630-1418-4572-bce4-8ee2176511de" providerId="ADAL" clId="{B754A6A8-2577-451B-BB0A-C4B0E5CE4464}" dt="2020-08-23T02:02:13.945" v="317" actId="20577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min mark: Guy stops at bakery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4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Varying sizes: Model flexible with input size</a:t>
            </a:r>
          </a:p>
          <a:p>
            <a:endParaRPr lang="en-GB" dirty="0"/>
          </a:p>
          <a:p>
            <a:r>
              <a:rPr lang="en-GB" dirty="0"/>
              <a:t>Shape:  Depth affected by number of bounding boxes (rectangles) and output classes</a:t>
            </a:r>
          </a:p>
          <a:p>
            <a:endParaRPr lang="en-GB" dirty="0"/>
          </a:p>
          <a:p>
            <a:r>
              <a:rPr lang="en-GB" dirty="0"/>
              <a:t>Epoch + batch size: Affects final accuracy</a:t>
            </a:r>
          </a:p>
          <a:p>
            <a:endParaRPr lang="en-GB" dirty="0"/>
          </a:p>
          <a:p>
            <a:r>
              <a:rPr lang="en-GB" dirty="0"/>
              <a:t>Threshold: Acceptable model confidence. Low does not mean useless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2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Odd location: Boxes can be off centre of person’s face</a:t>
            </a:r>
          </a:p>
          <a:p>
            <a:endParaRPr lang="en-GB" dirty="0"/>
          </a:p>
          <a:p>
            <a:r>
              <a:rPr lang="en-GB" dirty="0"/>
              <a:t>Limited distance and angle: Detection in video footage limited to 2 metres max. Angle: Almost entirely in front</a:t>
            </a:r>
          </a:p>
          <a:p>
            <a:endParaRPr lang="en-GB" dirty="0"/>
          </a:p>
          <a:p>
            <a:r>
              <a:rPr lang="en-GB" dirty="0"/>
              <a:t>Non-mask detection: Example image</a:t>
            </a:r>
          </a:p>
          <a:p>
            <a:endParaRPr lang="en-GB" dirty="0"/>
          </a:p>
          <a:p>
            <a:r>
              <a:rPr lang="en-GB" dirty="0"/>
              <a:t>wrong classification: Noise gets in the way. Happens even with good performance in testing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data: More is always better. Allow model to learn more relevant features, possible variations</a:t>
            </a:r>
          </a:p>
          <a:p>
            <a:endParaRPr lang="en-GB" dirty="0"/>
          </a:p>
          <a:p>
            <a:r>
              <a:rPr lang="en-GB" dirty="0"/>
              <a:t>Large diversity: Ensures correct detection. Avoid discrimination on race, skin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is highly infections: Sneeze, cough transmits</a:t>
            </a:r>
          </a:p>
          <a:p>
            <a:r>
              <a:rPr lang="en-GB" dirty="0"/>
              <a:t>Covering reduces risk of transmission significantly (by &gt;50%)</a:t>
            </a:r>
          </a:p>
          <a:p>
            <a:r>
              <a:rPr lang="en-GB" dirty="0"/>
              <a:t>Our idea: Aid enforcement with technology to measure if people follow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r>
              <a:rPr lang="en-GB" dirty="0"/>
              <a:t>For us: Object that obscures </a:t>
            </a:r>
            <a:r>
              <a:rPr lang="en-GB" dirty="0" err="1"/>
              <a:t>nose+mouth</a:t>
            </a:r>
            <a:r>
              <a:rPr lang="en-GB" dirty="0"/>
              <a:t>, but leaves eyes visible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noise: Lights, background objects, person itself (accessories, outfits)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relies on finding pixels that resemble target feature</a:t>
            </a:r>
          </a:p>
          <a:p>
            <a:r>
              <a:rPr lang="en-GB" dirty="0"/>
              <a:t>Anything that obscures features will mess with identification</a:t>
            </a:r>
          </a:p>
          <a:p>
            <a:r>
              <a:rPr lang="en-GB" dirty="0"/>
              <a:t>Ex: Training on lighter coloured masks, training in brightly-lit and high res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Variety: Account for many different appearances</a:t>
            </a:r>
          </a:p>
          <a:p>
            <a:endParaRPr lang="en-GB" dirty="0"/>
          </a:p>
          <a:p>
            <a:r>
              <a:rPr lang="en-GB" dirty="0"/>
              <a:t>Test: To check performance, fine-tune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Sizes: Need to be uniform in at least 1-dimension for model to train</a:t>
            </a:r>
          </a:p>
          <a:p>
            <a:endParaRPr lang="en-GB" dirty="0"/>
          </a:p>
          <a:p>
            <a:r>
              <a:rPr lang="en-GB" dirty="0"/>
              <a:t>Labelling: Any unnecessary features makes model sensitive to noise later</a:t>
            </a:r>
          </a:p>
          <a:p>
            <a:r>
              <a:rPr lang="en-GB" dirty="0"/>
              <a:t>Labelling process = Drawing box tightly around feature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8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face-mask-detection/meta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 dirty="0"/>
              <a:t>Face Mask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B072FE-ABC7-4A6E-BA09-89467CB69D67}"/>
              </a:ext>
            </a:extLst>
          </p:cNvPr>
          <p:cNvSpPr/>
          <p:nvPr/>
        </p:nvSpPr>
        <p:spPr>
          <a:xfrm>
            <a:off x="7090913" y="1390029"/>
            <a:ext cx="2628671" cy="265928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Bulk of data from past Kaggle challenges</a:t>
            </a:r>
          </a:p>
          <a:p>
            <a:r>
              <a:rPr lang="en-GB" dirty="0"/>
              <a:t>Dataset is balanced between masked and unmasked faces</a:t>
            </a:r>
          </a:p>
          <a:p>
            <a:r>
              <a:rPr lang="en-GB" dirty="0"/>
              <a:t>Overwhelming majority as JPG. Only 9% PNG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Source:</a:t>
            </a:r>
            <a:br>
              <a:rPr lang="en-GB" dirty="0"/>
            </a:br>
            <a:r>
              <a:rPr lang="en-GB" dirty="0">
                <a:hlinkClick r:id="rId3"/>
              </a:rPr>
              <a:t>https://www.kaggle.com/andrewmvd/face-mask-detection/metadata</a:t>
            </a:r>
            <a:br>
              <a:rPr lang="en-GB" sz="1800" dirty="0"/>
            </a:br>
            <a:endParaRPr lang="en-GB" sz="1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0D7EBB-B279-4D93-B7DA-30E42254F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62" y="989011"/>
            <a:ext cx="5196669" cy="50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EB9189-F0EF-4E24-ADEE-FB1388990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64" y="1156970"/>
            <a:ext cx="502990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Provided labels tended to focus on entire face</a:t>
            </a:r>
            <a:br>
              <a:rPr lang="en-GB" dirty="0"/>
            </a:br>
            <a:r>
              <a:rPr lang="en-GB" dirty="0"/>
              <a:t>Redrew labels to tightly fit region of interest (eyes, nose, mouth)</a:t>
            </a:r>
          </a:p>
        </p:txBody>
      </p:sp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Set output conv2d_23 layer as convolutional to accept inputs of varying sizes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Adjusted shape of YOLO model output layer conv2d_23 for 2 output classes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Adjusted epochs &amp; sample batch size to reduce loss score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D5500C-D6FD-4031-BDBB-61B3302B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092" cy="4351338"/>
          </a:xfrm>
        </p:spPr>
        <p:txBody>
          <a:bodyPr>
            <a:normAutofit/>
          </a:bodyPr>
          <a:lstStyle/>
          <a:p>
            <a:r>
              <a:rPr lang="en-GB" dirty="0"/>
              <a:t>Odd location of resulting bounding box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Limited detection distance and angle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Detection of non-mask features</a:t>
            </a:r>
          </a:p>
          <a:p>
            <a:endParaRPr lang="en-GB" dirty="0"/>
          </a:p>
          <a:p>
            <a:r>
              <a:rPr lang="en-GB" dirty="0"/>
              <a:t>Wrong classification</a:t>
            </a:r>
          </a:p>
        </p:txBody>
      </p:sp>
      <p:pic>
        <p:nvPicPr>
          <p:cNvPr id="13" name="Picture 12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9EE4C660-FC7C-4006-ACB0-3233298A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5" y="1162219"/>
            <a:ext cx="4772465" cy="5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 dirty="0"/>
              <a:t>Post-build evaluation using test data. Makes up 10% of entire dataset.</a:t>
            </a:r>
          </a:p>
          <a:p>
            <a:endParaRPr lang="en-GB" sz="2000" dirty="0"/>
          </a:p>
          <a:p>
            <a:r>
              <a:rPr lang="en-GB" sz="2000" dirty="0"/>
              <a:t>Tested performance on video recorded in local shopping mall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A759359-B8A5-483C-B791-F5C1ED362A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D0A5B05-68CD-4380-AC8E-A7B4836E6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03" y="0"/>
            <a:ext cx="3490197" cy="3443123"/>
          </a:xfrm>
          <a:prstGeom prst="rect">
            <a:avLst/>
          </a:prstGeom>
        </p:spPr>
      </p:pic>
      <p:pic>
        <p:nvPicPr>
          <p:cNvPr id="13" name="Picture 1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E1267D3-DC8D-47CB-AB7D-5B4B47F9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54" y="3483506"/>
            <a:ext cx="3490197" cy="3337155"/>
          </a:xfrm>
          <a:prstGeom prst="rect">
            <a:avLst/>
          </a:prstGeom>
        </p:spPr>
      </p:pic>
      <p:pic>
        <p:nvPicPr>
          <p:cNvPr id="15" name="Picture 1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7F6E21A-A9CF-454A-8EAB-AFF22D81B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44" y="9783"/>
            <a:ext cx="3471344" cy="3581400"/>
          </a:xfrm>
          <a:prstGeom prst="rect">
            <a:avLst/>
          </a:prstGeom>
        </p:spPr>
      </p:pic>
      <p:pic>
        <p:nvPicPr>
          <p:cNvPr id="21" name="Picture 20" descr="A close up of a person&#10;&#10;Description automatically generated">
            <a:extLst>
              <a:ext uri="{FF2B5EF4-FFF2-40B4-BE49-F238E27FC236}">
                <a16:creationId xmlns:a16="http://schemas.microsoft.com/office/drawing/2014/main" id="{5182732D-5D23-4F50-9834-48B528671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39" y="3428999"/>
            <a:ext cx="3542796" cy="33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output class (masked, no_mask)</a:t>
            </a:r>
          </a:p>
          <a:p>
            <a:endParaRPr lang="en-GB" dirty="0"/>
          </a:p>
          <a:p>
            <a:r>
              <a:rPr lang="en-GB" dirty="0"/>
              <a:t>Larger diversity in subjects, especially on target groups of people (eliminate model bias)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8C03132-4EB8-490C-9A2B-C3A3A57E0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9031" y="219926"/>
            <a:ext cx="3633937" cy="64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422F37FF-0B59-4F14-B682-A215181E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" y="585180"/>
            <a:ext cx="3925735" cy="3744547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181B35AC-353F-4957-9690-D70CC2691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34" y="585180"/>
            <a:ext cx="2476500" cy="2362200"/>
          </a:xfrm>
          <a:prstGeom prst="rect">
            <a:avLst/>
          </a:prstGeom>
        </p:spPr>
      </p:pic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531A9D2-686D-4F2C-863E-2255C4E9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27" y="567593"/>
            <a:ext cx="5256874" cy="5428761"/>
          </a:xfrm>
          <a:prstGeom prst="rect">
            <a:avLst/>
          </a:prstGeom>
        </p:spPr>
      </p:pic>
      <p:pic>
        <p:nvPicPr>
          <p:cNvPr id="13" name="Picture 12" descr="A picture containing photo, person, smiling, holding&#10;&#10;Description automatically generated">
            <a:extLst>
              <a:ext uri="{FF2B5EF4-FFF2-40B4-BE49-F238E27FC236}">
                <a16:creationId xmlns:a16="http://schemas.microsoft.com/office/drawing/2014/main" id="{A6278CCC-CE38-4B85-A869-BE2CFB33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" y="4406898"/>
            <a:ext cx="2641600" cy="1841500"/>
          </a:xfrm>
          <a:prstGeom prst="rect">
            <a:avLst/>
          </a:prstGeom>
        </p:spPr>
      </p:pic>
      <p:pic>
        <p:nvPicPr>
          <p:cNvPr id="15" name="Picture 14" descr="A person wearing a hat&#10;&#10;Description automatically generated">
            <a:extLst>
              <a:ext uri="{FF2B5EF4-FFF2-40B4-BE49-F238E27FC236}">
                <a16:creationId xmlns:a16="http://schemas.microsoft.com/office/drawing/2014/main" id="{54EEBAA1-6B37-4E8C-8D4D-5DF483850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62" y="2983527"/>
            <a:ext cx="1752600" cy="1346200"/>
          </a:xfrm>
          <a:prstGeom prst="rect">
            <a:avLst/>
          </a:prstGeom>
        </p:spPr>
      </p:pic>
      <p:pic>
        <p:nvPicPr>
          <p:cNvPr id="17" name="Picture 16" descr="A picture containing indoor, person, sitting, front&#10;&#10;Description automatically generated">
            <a:extLst>
              <a:ext uri="{FF2B5EF4-FFF2-40B4-BE49-F238E27FC236}">
                <a16:creationId xmlns:a16="http://schemas.microsoft.com/office/drawing/2014/main" id="{2947CAFA-78E0-4133-B809-081C9D152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20" y="4458675"/>
            <a:ext cx="1752600" cy="1549400"/>
          </a:xfrm>
          <a:prstGeom prst="rect">
            <a:avLst/>
          </a:prstGeom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F08C653-46A3-4CE9-A8A1-D355114CC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80" y="4459653"/>
            <a:ext cx="1752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Spread of Covid-19 made covering nose and mouth a requirement in many public areas</a:t>
            </a:r>
          </a:p>
          <a:p>
            <a:r>
              <a:rPr lang="en-GB" dirty="0"/>
              <a:t>Compliance is not always easy to enforce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7C002123-E9F9-4FD2-8492-2278ABA0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905500" cy="2952750"/>
          </a:xfrm>
          <a:prstGeom prst="rect">
            <a:avLst/>
          </a:prstGeom>
        </p:spPr>
      </p:pic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0C3ED5E-7CC9-47CC-9048-951F0CDC1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47" y="3469655"/>
            <a:ext cx="4376967" cy="29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with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u="sng" dirty="0"/>
              <a:t>1. Large variety in mask designs</a:t>
            </a:r>
          </a:p>
          <a:p>
            <a:pPr marL="0" indent="0">
              <a:buNone/>
            </a:pPr>
            <a:r>
              <a:rPr lang="en-GB" sz="3200" dirty="0"/>
              <a:t>What’s a mask?</a:t>
            </a:r>
          </a:p>
        </p:txBody>
      </p:sp>
      <p:pic>
        <p:nvPicPr>
          <p:cNvPr id="18" name="Picture 17" descr="A person wearing sunglasses taking a selfie&#10;&#10;Description automatically generated">
            <a:extLst>
              <a:ext uri="{FF2B5EF4-FFF2-40B4-BE49-F238E27FC236}">
                <a16:creationId xmlns:a16="http://schemas.microsoft.com/office/drawing/2014/main" id="{FF152AB9-5867-481B-83A0-B6BA15A27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6" r="-4" b="6128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0" name="Picture 9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C2D9E8F-1F91-4088-BE30-21FFBFC34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760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indoor, person, person, coffee&#10;&#10;Description automatically generated">
            <a:extLst>
              <a:ext uri="{FF2B5EF4-FFF2-40B4-BE49-F238E27FC236}">
                <a16:creationId xmlns:a16="http://schemas.microsoft.com/office/drawing/2014/main" id="{4DE86B89-6D25-495D-B740-4B157829E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0" r="1" b="1146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7F0C4E8-9F91-443A-97F6-445625E87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13842" b="1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u="sng"/>
              <a:t>2. Background noise</a:t>
            </a:r>
            <a:br>
              <a:rPr lang="en-GB" u="sng"/>
            </a:br>
            <a:r>
              <a:rPr lang="en-GB"/>
              <a:t>Clean, passport-photo backgrounds are impossible in real life</a:t>
            </a:r>
            <a:endParaRPr lang="en-GB" u="sng" dirty="0"/>
          </a:p>
        </p:txBody>
      </p:sp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2912BD77-AF1C-4FB8-ADF4-284A46BE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79" y="1365855"/>
            <a:ext cx="3822919" cy="4753591"/>
          </a:xfrm>
          <a:prstGeom prst="rect">
            <a:avLst/>
          </a:prstGeom>
        </p:spPr>
      </p:pic>
      <p:pic>
        <p:nvPicPr>
          <p:cNvPr id="10" name="Picture 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FFB4333E-94EF-4D87-BD2E-CA1DD80C7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81"/>
          <a:stretch/>
        </p:blipFill>
        <p:spPr>
          <a:xfrm>
            <a:off x="8316825" y="1365855"/>
            <a:ext cx="3712522" cy="47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Varying image quality</a:t>
            </a:r>
          </a:p>
          <a:p>
            <a:pPr marL="0" indent="0">
              <a:buNone/>
            </a:pPr>
            <a:r>
              <a:rPr lang="en-GB" dirty="0"/>
              <a:t>From camera used, image conditions</a:t>
            </a:r>
          </a:p>
        </p:txBody>
      </p:sp>
      <p:pic>
        <p:nvPicPr>
          <p:cNvPr id="9" name="Picture 8" descr="A person wearing sunglasses taking a selfie&#10;&#10;Description automatically generated">
            <a:extLst>
              <a:ext uri="{FF2B5EF4-FFF2-40B4-BE49-F238E27FC236}">
                <a16:creationId xmlns:a16="http://schemas.microsoft.com/office/drawing/2014/main" id="{FBD9C36F-AB2A-429D-9721-62A033E80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0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B925961-B1AE-429C-AEF2-A0614358E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4" b="4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16" name="Picture 15" descr="A close up of a person with pink hair looking at the camera&#10;&#10;Description automatically generated">
            <a:extLst>
              <a:ext uri="{FF2B5EF4-FFF2-40B4-BE49-F238E27FC236}">
                <a16:creationId xmlns:a16="http://schemas.microsoft.com/office/drawing/2014/main" id="{9D0C3735-850A-4806-8DF8-407AE9512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4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4" name="Picture 3" descr="A picture containing clothing, outdoor, person, cellphone&#10;&#10;Description automatically generated">
            <a:extLst>
              <a:ext uri="{FF2B5EF4-FFF2-40B4-BE49-F238E27FC236}">
                <a16:creationId xmlns:a16="http://schemas.microsoft.com/office/drawing/2014/main" id="{08A0D4FE-A2AD-41BC-A4DF-A00410C58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13800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images of people wearing and not wearing face masks, with as much variety as possible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YOLOv3 model to detect differences in person’s appearance, in many possible background and image conditions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video image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799</Words>
  <Application>Microsoft Office PowerPoint</Application>
  <PresentationFormat>Widescreen</PresentationFormat>
  <Paragraphs>111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Face Mask Detector</vt:lpstr>
      <vt:lpstr>PowerPoint Presentation</vt:lpstr>
      <vt:lpstr>PowerPoint Presentation</vt:lpstr>
      <vt:lpstr>Introduction</vt:lpstr>
      <vt:lpstr>Issues faced with identification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Detector</dc:title>
  <dc:creator>deSniper 2</dc:creator>
  <cp:lastModifiedBy>deSniper 2</cp:lastModifiedBy>
  <cp:revision>7</cp:revision>
  <dcterms:created xsi:type="dcterms:W3CDTF">2020-09-11T20:57:21Z</dcterms:created>
  <dcterms:modified xsi:type="dcterms:W3CDTF">2020-09-11T21:52:36Z</dcterms:modified>
</cp:coreProperties>
</file>